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16"/>
  </p:notesMasterIdLst>
  <p:sldIdLst>
    <p:sldId id="514" r:id="rId3"/>
    <p:sldId id="259" r:id="rId4"/>
    <p:sldId id="260" r:id="rId5"/>
    <p:sldId id="261" r:id="rId6"/>
    <p:sldId id="262" r:id="rId7"/>
    <p:sldId id="269" r:id="rId8"/>
    <p:sldId id="268" r:id="rId9"/>
    <p:sldId id="265" r:id="rId10"/>
    <p:sldId id="271" r:id="rId11"/>
    <p:sldId id="270" r:id="rId12"/>
    <p:sldId id="266" r:id="rId13"/>
    <p:sldId id="267" r:id="rId14"/>
    <p:sldId id="51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2" autoAdjust="0"/>
  </p:normalViewPr>
  <p:slideViewPr>
    <p:cSldViewPr snapToObjects="1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2019.03.07.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240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213277" y="136521"/>
            <a:ext cx="5882724" cy="864096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defTabSz="685800">
              <a:spcBef>
                <a:spcPct val="0"/>
              </a:spcBef>
              <a:buNone/>
              <a:defRPr sz="3200" b="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hu-HU" sz="4267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6460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092" y="44624"/>
            <a:ext cx="6586997" cy="936104"/>
          </a:xfrm>
        </p:spPr>
        <p:txBody>
          <a:bodyPr>
            <a:normAutofit/>
          </a:bodyPr>
          <a:lstStyle>
            <a:lvl1pPr algn="l">
              <a:defRPr sz="4267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4000"/>
              </a:lnSpc>
              <a:spcAft>
                <a:spcPts val="1600"/>
              </a:spcAft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lnSpc>
                <a:spcPct val="114000"/>
              </a:lnSpc>
              <a:spcAft>
                <a:spcPts val="800"/>
              </a:spcAft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69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240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34183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414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2019.03.07.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996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21" y="1628803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3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474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4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6723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43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38" indent="-514338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089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6266767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240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2019.03.07.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bg>
      <p:bgPr>
        <a:solidFill>
          <a:srgbClr val="3842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434346" y="4533867"/>
            <a:ext cx="8303255" cy="384043"/>
          </a:xfrm>
        </p:spPr>
        <p:txBody>
          <a:bodyPr>
            <a:noAutofit/>
          </a:bodyPr>
          <a:lstStyle>
            <a:lvl1pPr algn="l">
              <a:defRPr sz="2400" cap="all" spc="-4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Előadó neve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432859" y="1648692"/>
            <a:ext cx="8279341" cy="1780309"/>
          </a:xfrm>
        </p:spPr>
        <p:txBody>
          <a:bodyPr>
            <a:normAutofit/>
          </a:bodyPr>
          <a:lstStyle>
            <a:lvl1pPr marL="0" indent="0" algn="l">
              <a:buNone/>
              <a:defRPr sz="2133" cap="none" spc="-133" baseline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z="1867" b="1" cap="all" dirty="0">
                <a:solidFill>
                  <a:schemeClr val="bg1"/>
                </a:solidFill>
              </a:rPr>
              <a:t>Előadás címe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E66-720E-4945-9D58-B80B19AE591F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82106" y1="41135" x2="82106" y2="41135"/>
                        <a14:foregroundMark x1="85341" y1="37948" x2="85341" y2="37948"/>
                        <a14:foregroundMark x1="84033" y1="38944" x2="84033" y2="389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3839673"/>
            <a:ext cx="4367808" cy="301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10F38B13-5182-4B55-8DC4-D2556EDC7766}"/>
              </a:ext>
            </a:extLst>
          </p:cNvPr>
          <p:cNvSpPr txBox="1"/>
          <p:nvPr userDrawn="1"/>
        </p:nvSpPr>
        <p:spPr>
          <a:xfrm>
            <a:off x="419005" y="5918497"/>
            <a:ext cx="6009505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67" dirty="0">
                <a:solidFill>
                  <a:schemeClr val="bg1"/>
                </a:solidFill>
              </a:rPr>
              <a:t>Az infekciókontroll gyakorlati fejlesztése: </a:t>
            </a:r>
            <a:br>
              <a:rPr lang="hu-HU" sz="1867" dirty="0">
                <a:solidFill>
                  <a:schemeClr val="bg1"/>
                </a:solidFill>
              </a:rPr>
            </a:br>
            <a:r>
              <a:rPr lang="hu-HU" sz="1867" dirty="0">
                <a:solidFill>
                  <a:schemeClr val="bg1"/>
                </a:solidFill>
              </a:rPr>
              <a:t>hazai és nemzetközi irányok és lehetőségek 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F2039366-3EDB-4FE4-8054-9DC9C429F0AF}"/>
              </a:ext>
            </a:extLst>
          </p:cNvPr>
          <p:cNvSpPr txBox="1"/>
          <p:nvPr userDrawn="1"/>
        </p:nvSpPr>
        <p:spPr>
          <a:xfrm>
            <a:off x="6308444" y="5929467"/>
            <a:ext cx="2128981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67" dirty="0">
                <a:solidFill>
                  <a:schemeClr val="bg1"/>
                </a:solidFill>
              </a:rPr>
              <a:t>2019. március 6. </a:t>
            </a:r>
          </a:p>
          <a:p>
            <a:r>
              <a:rPr lang="hu-HU" sz="1867" dirty="0">
                <a:solidFill>
                  <a:schemeClr val="bg1"/>
                </a:solidFill>
              </a:rPr>
              <a:t>Budapest</a:t>
            </a:r>
          </a:p>
        </p:txBody>
      </p:sp>
    </p:spTree>
    <p:extLst>
      <p:ext uri="{BB962C8B-B14F-4D97-AF65-F5344CB8AC3E}">
        <p14:creationId xmlns:p14="http://schemas.microsoft.com/office/powerpoint/2010/main" val="299732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2019.03.07.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13276" y="172405"/>
            <a:ext cx="1175705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2019.03.07.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266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377" rtl="0" eaLnBrk="1" latinLnBrk="0" hangingPunct="1">
        <a:spcBef>
          <a:spcPct val="0"/>
        </a:spcBef>
        <a:buNone/>
        <a:defRPr sz="4267" b="0" kern="1200" cap="none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34346" y="4325319"/>
            <a:ext cx="8303255" cy="384043"/>
          </a:xfrm>
        </p:spPr>
        <p:txBody>
          <a:bodyPr>
            <a:normAutofit fontScale="90000"/>
          </a:bodyPr>
          <a:lstStyle/>
          <a:p>
            <a:r>
              <a:rPr lang="hu-HU" dirty="0"/>
              <a:t>Dr. Krisztián erika – megyei tisztifőorvos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34346" y="1768643"/>
            <a:ext cx="9502921" cy="1930399"/>
          </a:xfrm>
        </p:spPr>
        <p:txBody>
          <a:bodyPr>
            <a:normAutofit lnSpcReduction="10000"/>
          </a:bodyPr>
          <a:lstStyle/>
          <a:p>
            <a:r>
              <a:rPr lang="hu-HU" sz="4267" spc="-70" dirty="0"/>
              <a:t>Az egészségügyi ellátással összefüggő </a:t>
            </a:r>
            <a:r>
              <a:rPr lang="hu-HU" sz="4267" spc="-70" dirty="0" err="1"/>
              <a:t>húgyúti</a:t>
            </a:r>
            <a:r>
              <a:rPr lang="hu-HU" sz="4267" spc="-70" dirty="0"/>
              <a:t> fertőzések megelőzése módszertani levél bemutatása</a:t>
            </a:r>
          </a:p>
        </p:txBody>
      </p:sp>
    </p:spTree>
    <p:extLst>
      <p:ext uri="{BB962C8B-B14F-4D97-AF65-F5344CB8AC3E}">
        <p14:creationId xmlns:p14="http://schemas.microsoft.com/office/powerpoint/2010/main" val="7433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623392" y="1435101"/>
            <a:ext cx="11089232" cy="494622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ellenőrzőlista az egészségügyi dolgozók számára készült, általuk kitöltendő eszköz a húgyúti katéterezés folyamatának egyes fontos lépéseit, követelményeit tartalmazza.</a:t>
            </a:r>
          </a:p>
          <a:p>
            <a:pPr lvl="1"/>
            <a:endParaRPr lang="hu-H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önellenőrzés fontos eszköze. Az ellenőrzőlista segítségével kontrollálható a munkafolyamat egyes lépéseinek megfelelő végrehajtása, a szükséges követelmények betartása.</a:t>
            </a:r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07368" y="80508"/>
            <a:ext cx="5882724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200" b="0" cap="none" dirty="0"/>
              <a:t>Ellenőrző lista</a:t>
            </a:r>
          </a:p>
        </p:txBody>
      </p:sp>
    </p:spTree>
    <p:extLst>
      <p:ext uri="{BB962C8B-B14F-4D97-AF65-F5344CB8AC3E}">
        <p14:creationId xmlns:p14="http://schemas.microsoft.com/office/powerpoint/2010/main" val="238524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79376" y="1628801"/>
            <a:ext cx="11305256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audit a kialakult gyakorlat összehasonlítása az előírtakkal, az irányelveknek való megfelelést méri. Vizsgálja, hogy a módszertani ajánlások alapján kidolgozott helyi irányelveket mennyire alkalmazzák a gyakorlatban.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Célja, hogy a meglévő gyakorlatokat javítsa. Segítse az irányelvektől való eltérés, helytelen gyakorlat okainak feltárását, a további tervezést, változtatásokat.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auditra vonatkozó intézményi terv elkészítésénél meg kell jelölni a főbb elemeket, amelyek végrehajtásra kerülnek. A tervezésnél javasolt figyelembe venni a helyi jellemzőket.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79376" y="106088"/>
            <a:ext cx="5882724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200" b="0" cap="none" dirty="0"/>
              <a:t>Ellenőrzés, audit</a:t>
            </a:r>
          </a:p>
        </p:txBody>
      </p:sp>
    </p:spTree>
    <p:extLst>
      <p:ext uri="{BB962C8B-B14F-4D97-AF65-F5344CB8AC3E}">
        <p14:creationId xmlns:p14="http://schemas.microsoft.com/office/powerpoint/2010/main" val="267421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79376" y="1435101"/>
            <a:ext cx="11233248" cy="5162251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Betegtájékoztatók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Betegtájékoztató kórházban ápolt beteg számára, akinél </a:t>
            </a:r>
            <a:r>
              <a:rPr lang="hu-HU" sz="2400" dirty="0" err="1"/>
              <a:t>hólyagkatéter</a:t>
            </a:r>
            <a:r>
              <a:rPr lang="hu-HU" sz="2400" dirty="0"/>
              <a:t> behelyezése válik szükségessé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Betegtájékoztató otthonában ápolt, hólyagkatétert viselő beteg számára.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Emlékeztető a hólyagkatéter szükségességének napi elbírálására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Minta a hólyagkatéter behelyezése során használandó ellenőrző listára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Segédletek az ellátási csomag ellenőrzéséhez, auditjához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79376" y="116632"/>
            <a:ext cx="5882724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200" b="0" cap="none" dirty="0"/>
              <a:t>Mellékletek</a:t>
            </a:r>
          </a:p>
        </p:txBody>
      </p:sp>
    </p:spTree>
    <p:extLst>
      <p:ext uri="{BB962C8B-B14F-4D97-AF65-F5344CB8AC3E}">
        <p14:creationId xmlns:p14="http://schemas.microsoft.com/office/powerpoint/2010/main" val="1849470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34346" y="4325319"/>
            <a:ext cx="8303255" cy="384043"/>
          </a:xfrm>
        </p:spPr>
        <p:txBody>
          <a:bodyPr>
            <a:normAutofit fontScale="90000"/>
          </a:bodyPr>
          <a:lstStyle/>
          <a:p>
            <a:r>
              <a:rPr lang="hu-HU" dirty="0"/>
              <a:t>Dr. Krisztián erika – megyei tisztifőorvos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34346" y="1768643"/>
            <a:ext cx="9502921" cy="1930399"/>
          </a:xfrm>
        </p:spPr>
        <p:txBody>
          <a:bodyPr>
            <a:normAutofit/>
          </a:bodyPr>
          <a:lstStyle/>
          <a:p>
            <a:r>
              <a:rPr lang="hu-HU" sz="4267" spc="-70" dirty="0"/>
              <a:t>KÖSZÖNÖM MEGTISZTELŐ</a:t>
            </a:r>
            <a:br>
              <a:rPr lang="hu-HU" sz="4267" spc="-70" dirty="0"/>
            </a:br>
            <a:r>
              <a:rPr lang="hu-HU" sz="4267" spc="-70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21874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79376" y="1435101"/>
            <a:ext cx="11305256" cy="5090243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kórházban ápolt betegek 12-16 %-ánál végzett beavatkozás</a:t>
            </a:r>
            <a:endParaRPr lang="hu-HU" sz="20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2012. évi hazai </a:t>
            </a:r>
            <a:r>
              <a:rPr lang="hu-HU" sz="2000" dirty="0" err="1"/>
              <a:t>pontprevalencia</a:t>
            </a:r>
            <a:r>
              <a:rPr lang="hu-HU" sz="2000" dirty="0"/>
              <a:t> vizsgálat: A vizsgálatba bevont betegek 12 %-ánál végeztek hólyagkatéterezést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2017. évi hazai </a:t>
            </a:r>
            <a:r>
              <a:rPr lang="hu-HU" sz="2000" dirty="0" err="1"/>
              <a:t>pontprevalencia</a:t>
            </a:r>
            <a:r>
              <a:rPr lang="hu-HU" sz="2000" dirty="0"/>
              <a:t> vizsgálat: A vizsgálatba bevont betegek 16 %-ánál végeztek hólyagkatéterezést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Egészségügyi ellátással összefüggő húgyúti fertőzések: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2012. évi hazai </a:t>
            </a:r>
            <a:r>
              <a:rPr lang="hu-HU" sz="2000" dirty="0" err="1"/>
              <a:t>pontprevalencia</a:t>
            </a:r>
            <a:r>
              <a:rPr lang="hu-HU" sz="2000" dirty="0"/>
              <a:t> vizsgálat: Az összes dokumentált egészségügyi ellátással összefüggő fertőzésnek 15,1 %-a volt húgyúti fertőzés.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2017. évi hazai </a:t>
            </a:r>
            <a:r>
              <a:rPr lang="hu-HU" sz="2000" dirty="0" err="1"/>
              <a:t>pontprevalencia</a:t>
            </a:r>
            <a:r>
              <a:rPr lang="hu-HU" sz="2000" dirty="0"/>
              <a:t> vizsgálat: Az összes dokumentált egészségügyi ellátással összefüggő fertőzésnek 20,4 %-a volt húgyúti fertőzés, melynek 68,5 %-a eszközhasználattal összefüggő volt.</a:t>
            </a:r>
            <a:endParaRPr lang="hu-HU" sz="2000" i="1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NNSR-VÁF modulja alapján:  2012. és 2016. között az összes egészségügyi ellátással összefüggő véráramfertőzés 8%-a húgyúti fertőzés talaján kialakult szekunder VÁF volt.</a:t>
            </a:r>
            <a:endParaRPr lang="hu-HU" sz="2000" dirty="0"/>
          </a:p>
          <a:p>
            <a:pPr>
              <a:spcAft>
                <a:spcPts val="600"/>
              </a:spcAft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63352" y="44624"/>
            <a:ext cx="11521280" cy="864096"/>
          </a:xfrm>
        </p:spPr>
        <p:txBody>
          <a:bodyPr>
            <a:normAutofit/>
          </a:bodyPr>
          <a:lstStyle/>
          <a:p>
            <a:r>
              <a:rPr lang="hu-HU" sz="2800" b="0" cap="none" dirty="0"/>
              <a:t>Egészségügyi ellátással összefüggő húgyúti fertőzések jelentősége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07368" y="1556792"/>
            <a:ext cx="11521280" cy="4691063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cél a hólyagkatéter használatával összefüggő húgyúti fertőzések megelőzése.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módszertani levélben foglaltak alapján minden egészségügyi intézménynek saját eljárásrendet és belső ellenőrzési tervet kell kidolgoznia az eszközhasználattal összefüggő húgyúti fertőzések megelőzése érdekében.</a:t>
            </a:r>
            <a:endParaRPr lang="hu-HU" sz="2800" dirty="0"/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hu-HU" sz="16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20625" y="174576"/>
            <a:ext cx="5882724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200" b="0" cap="none" dirty="0"/>
              <a:t>Célkitűzés</a:t>
            </a:r>
          </a:p>
        </p:txBody>
      </p:sp>
    </p:spTree>
    <p:extLst>
      <p:ext uri="{BB962C8B-B14F-4D97-AF65-F5344CB8AC3E}">
        <p14:creationId xmlns:p14="http://schemas.microsoft.com/office/powerpoint/2010/main" val="367882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551384" y="1628801"/>
            <a:ext cx="11449272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Alapfeladatok, amelyek minden aktív betegellátó intézmény számára ajánlottak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/>
              <a:t>Megfelelő infrastruktúra biztosítása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 err="1"/>
              <a:t>Hólyagkatéterrel</a:t>
            </a:r>
            <a:r>
              <a:rPr lang="hu-HU" sz="2400" dirty="0"/>
              <a:t> összefüggő fertőzések </a:t>
            </a:r>
            <a:r>
              <a:rPr lang="hu-HU" sz="2400" dirty="0" err="1"/>
              <a:t>surveillance-a</a:t>
            </a:r>
            <a:endParaRPr lang="hu-HU" sz="24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/>
              <a:t>Oktatás és képzés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/>
              <a:t>A </a:t>
            </a:r>
            <a:r>
              <a:rPr lang="hu-HU" sz="2400" dirty="0" err="1"/>
              <a:t>hólyagkatéter</a:t>
            </a:r>
            <a:r>
              <a:rPr lang="hu-HU" sz="2400" dirty="0"/>
              <a:t> behelyezésének helyes gyakorlata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/>
              <a:t>A </a:t>
            </a:r>
            <a:r>
              <a:rPr lang="hu-HU" sz="2400" dirty="0" err="1"/>
              <a:t>hólyagkatéter</a:t>
            </a:r>
            <a:r>
              <a:rPr lang="hu-HU" sz="2400" dirty="0"/>
              <a:t> ápolásának helyes gyakorlata</a:t>
            </a:r>
          </a:p>
          <a:p>
            <a:endParaRPr lang="hu-HU" sz="16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63352" y="106088"/>
            <a:ext cx="11928648" cy="86409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sz="3200" b="0" cap="none" dirty="0"/>
              <a:t>Ajánlások a </a:t>
            </a:r>
            <a:r>
              <a:rPr lang="hu-HU" sz="3200" b="0" cap="none" dirty="0" err="1"/>
              <a:t>hólyagkatéterrel</a:t>
            </a:r>
            <a:r>
              <a:rPr lang="hu-HU" sz="3200" b="0" cap="none" dirty="0"/>
              <a:t> összefüggő fertőzések megelőzésére I.</a:t>
            </a:r>
          </a:p>
        </p:txBody>
      </p:sp>
    </p:spTree>
    <p:extLst>
      <p:ext uri="{BB962C8B-B14F-4D97-AF65-F5344CB8AC3E}">
        <p14:creationId xmlns:p14="http://schemas.microsoft.com/office/powerpoint/2010/main" val="7597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263352" y="1435101"/>
            <a:ext cx="11665296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Speciális ajánlások: </a:t>
            </a:r>
          </a:p>
          <a:p>
            <a:pPr lvl="1"/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Azoknál az egészségügyi szolgáltatóknál indokolt, amelyeknél az alapfeladatokban foglaltak betartása mellett is magas a </a:t>
            </a:r>
            <a:r>
              <a:rPr lang="hu-HU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hólyagkatéter</a:t>
            </a: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használatával összefüggő húgyúti fertőzések száma</a:t>
            </a:r>
          </a:p>
          <a:p>
            <a:pPr lvl="1"/>
            <a:endParaRPr lang="hu-H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/>
              <a:t>Program bevezetése az intézmény egészére az indokolatlan hólyagkatéterezés azonosítására és eltávolítására.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/>
              <a:t>Protokoll készítése a műtét utáni vizeletretenció kezelésére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/>
              <a:t>Értékelő-jelentő rendszer kidolgozása szövődmények monitorozására. Adatelemzés és visszacsatolás.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endParaRPr lang="hu-HU" sz="16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07368" y="116632"/>
            <a:ext cx="11665296" cy="86409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sz="3200" b="0" cap="none" dirty="0"/>
              <a:t>Ajánlások a </a:t>
            </a:r>
            <a:r>
              <a:rPr lang="hu-HU" sz="3200" b="0" cap="none" dirty="0" err="1"/>
              <a:t>hólyagkatéterrel</a:t>
            </a:r>
            <a:r>
              <a:rPr lang="hu-HU" sz="3200" b="0" cap="none" dirty="0"/>
              <a:t> összefüggő fertőzések megelőzésére II.</a:t>
            </a:r>
          </a:p>
        </p:txBody>
      </p:sp>
    </p:spTree>
    <p:extLst>
      <p:ext uri="{BB962C8B-B14F-4D97-AF65-F5344CB8AC3E}">
        <p14:creationId xmlns:p14="http://schemas.microsoft.com/office/powerpoint/2010/main" val="258603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79376" y="1435101"/>
            <a:ext cx="11233248" cy="494622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ellátási csomag (</a:t>
            </a:r>
            <a:r>
              <a:rPr 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care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bundle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bizonyítékokon alapuló gyakorlatok összessége, amelynek minden betegnél történő következetes végrehajtása javítja az ellátás minőségét.</a:t>
            </a:r>
          </a:p>
          <a:p>
            <a:pPr lvl="1" algn="just"/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ellátási csomag általában 3–5 evidencián alapuló gyakorlatból áll, amelyek együttes alkalmazása hozzájárul a beteg szempontjából a kezelés kimenetelének javításához.</a:t>
            </a:r>
          </a:p>
          <a:p>
            <a:pPr lvl="1" algn="just"/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infekciókontroll bizottságot, az ápolási igazgatót, releváns klinikai területeken dolgozó orvosokat, nővéreket is be kell vonni a csomag tervezésébe, adaptálásába.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endParaRPr lang="hu-HU" sz="16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35360" y="188640"/>
            <a:ext cx="5882724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200" b="0" cap="none" dirty="0"/>
              <a:t>Ellátási csomag</a:t>
            </a:r>
          </a:p>
        </p:txBody>
      </p:sp>
    </p:spTree>
    <p:extLst>
      <p:ext uri="{BB962C8B-B14F-4D97-AF65-F5344CB8AC3E}">
        <p14:creationId xmlns:p14="http://schemas.microsoft.com/office/powerpoint/2010/main" val="223763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695400" y="1435101"/>
            <a:ext cx="11017224" cy="501823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teljesítmény mérése a minőség fejlesztését szolgálja. Folyamat- és eredményindikátorok segítségével történik. Az eredményeket a kórházvezetés, a klinikusok és a szakdolgozók felé vissza kell csatolni.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Folyamatindikátorok</a:t>
            </a:r>
            <a:r>
              <a:rPr lang="hu-HU" sz="1600" dirty="0"/>
              <a:t>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err="1"/>
              <a:t>Katéterbehelyezés</a:t>
            </a:r>
            <a:r>
              <a:rPr lang="hu-HU" sz="2000" dirty="0"/>
              <a:t> és –eltávolítás dokumentálásának mérése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err="1"/>
              <a:t>Katéterbehelyezés</a:t>
            </a:r>
            <a:r>
              <a:rPr lang="hu-HU" sz="2000" dirty="0"/>
              <a:t> indokoltságának dokumentálása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Oktatási programok </a:t>
            </a:r>
            <a:r>
              <a:rPr lang="hu-HU" sz="2000" dirty="0" err="1"/>
              <a:t>compliance-e</a:t>
            </a:r>
            <a:endParaRPr lang="hu-HU" sz="20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err="1"/>
              <a:t>Hólyagkatéter</a:t>
            </a:r>
            <a:r>
              <a:rPr lang="hu-HU" sz="2000" dirty="0"/>
              <a:t> használati arány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Eredmény-indikátorok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err="1"/>
              <a:t>Hólyagkatéter</a:t>
            </a:r>
            <a:r>
              <a:rPr lang="hu-HU" sz="2000" dirty="0"/>
              <a:t> használatával összefüggő húgyúti fertőzések gyakorisága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err="1"/>
              <a:t>Hólyagkatéter</a:t>
            </a:r>
            <a:r>
              <a:rPr lang="hu-HU" sz="2000" dirty="0"/>
              <a:t> használatával összefüggő húgyúti fertőzések következtében kialakuló véráramfertőzések gyakorisága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21288" y="188640"/>
            <a:ext cx="5882724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200" b="0" cap="none" dirty="0"/>
              <a:t>Teljesítmény mérése</a:t>
            </a:r>
          </a:p>
        </p:txBody>
      </p:sp>
    </p:spTree>
    <p:extLst>
      <p:ext uri="{BB962C8B-B14F-4D97-AF65-F5344CB8AC3E}">
        <p14:creationId xmlns:p14="http://schemas.microsoft.com/office/powerpoint/2010/main" val="423334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07368" y="1435100"/>
            <a:ext cx="11521280" cy="5090244"/>
          </a:xfrm>
        </p:spPr>
        <p:txBody>
          <a:bodyPr>
            <a:normAutofit lnSpcReduction="10000"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Elköteleződés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dirty="0"/>
              <a:t>Az egészségügyi dolgozók elkötelezettségének növelésére irányuló módszerek alkalmazása: multidiszciplináris csoport fejlesztése, jó gyakorlat alkalmazásában élenjáró szakemberek bevonása.</a:t>
            </a:r>
            <a:endParaRPr lang="hu-HU" sz="16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Oktatás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dirty="0"/>
              <a:t>Az egészségügyi dolgozók oktatása, oktatási programok bevezetése csökkentik az egészségügyi ellátással összefüggő fertőzések előfordulását.</a:t>
            </a:r>
            <a:endParaRPr lang="hu-HU" sz="1600" i="1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Végrehajtás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dirty="0"/>
              <a:t>Új protokollokat javasolt kidolgozni, a kidolgozásnál célszerű a standardizált ellátási folyamatokban gondolkodni. Az ajánlások modulokba vannak rendezve: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000" dirty="0"/>
              <a:t>Elsődleges ajánlások a </a:t>
            </a:r>
            <a:r>
              <a:rPr lang="hu-HU" sz="2000" dirty="0" err="1"/>
              <a:t>hólyagkatéter</a:t>
            </a:r>
            <a:r>
              <a:rPr lang="hu-HU" sz="2000" dirty="0"/>
              <a:t> használatára, aszeptikus behelyezésére, megfelelő ápolására.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07368" y="116632"/>
            <a:ext cx="5882724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200" b="0" cap="none" dirty="0"/>
              <a:t>Intézményi bevezetés</a:t>
            </a:r>
          </a:p>
        </p:txBody>
      </p:sp>
    </p:spTree>
    <p:extLst>
      <p:ext uri="{BB962C8B-B14F-4D97-AF65-F5344CB8AC3E}">
        <p14:creationId xmlns:p14="http://schemas.microsoft.com/office/powerpoint/2010/main" val="252497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767408" y="1435100"/>
            <a:ext cx="10801200" cy="50902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Ellenőrző lista:</a:t>
            </a:r>
          </a:p>
          <a:p>
            <a:pPr lvl="1"/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egészségügyi dolgozók számára készült.</a:t>
            </a:r>
          </a:p>
          <a:p>
            <a:pPr lvl="1"/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önellenérzés eszköze</a:t>
            </a:r>
          </a:p>
          <a:p>
            <a:pPr lvl="1"/>
            <a:endParaRPr lang="hu-H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Audit:</a:t>
            </a:r>
          </a:p>
          <a:p>
            <a:pPr lvl="1"/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Belső személyzet vagy külső szereplők által végzett ellenőrzés.</a:t>
            </a:r>
          </a:p>
          <a:p>
            <a:pPr lvl="1"/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gyakorlat összehasonlítása az irányelvekben foglaltakkal.</a:t>
            </a:r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07368" y="188640"/>
            <a:ext cx="5882724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200" b="0" cap="none" dirty="0"/>
              <a:t>Ellenőrzés</a:t>
            </a:r>
          </a:p>
        </p:txBody>
      </p:sp>
    </p:spTree>
    <p:extLst>
      <p:ext uri="{BB962C8B-B14F-4D97-AF65-F5344CB8AC3E}">
        <p14:creationId xmlns:p14="http://schemas.microsoft.com/office/powerpoint/2010/main" val="2524977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5704</TotalTime>
  <Words>703</Words>
  <Application>Microsoft Office PowerPoint</Application>
  <PresentationFormat>Egyéni</PresentationFormat>
  <Paragraphs>83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15" baseType="lpstr">
      <vt:lpstr>Office-téma</vt:lpstr>
      <vt:lpstr>1_Office-téma</vt:lpstr>
      <vt:lpstr>Dr. Krisztián erika – megyei tisztifőorvos</vt:lpstr>
      <vt:lpstr>Egészségügyi ellátással összefüggő húgyúti fertőzések jelentősége</vt:lpstr>
      <vt:lpstr>Célkitűzés</vt:lpstr>
      <vt:lpstr>Ajánlások a hólyagkatéterrel összefüggő fertőzések megelőzésére I.</vt:lpstr>
      <vt:lpstr>Ajánlások a hólyagkatéterrel összefüggő fertőzések megelőzésére II.</vt:lpstr>
      <vt:lpstr>Ellátási csomag</vt:lpstr>
      <vt:lpstr>Teljesítmény mérése</vt:lpstr>
      <vt:lpstr>Intézményi bevezetés</vt:lpstr>
      <vt:lpstr>Ellenőrzés</vt:lpstr>
      <vt:lpstr>Ellenőrző lista</vt:lpstr>
      <vt:lpstr>Ellenőrzés, audit</vt:lpstr>
      <vt:lpstr>Mellékletek</vt:lpstr>
      <vt:lpstr>Dr. Krisztián erika – megyei tisztifőorvos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Róna Kinga</cp:lastModifiedBy>
  <cp:revision>95</cp:revision>
  <dcterms:created xsi:type="dcterms:W3CDTF">2014-03-03T11:13:53Z</dcterms:created>
  <dcterms:modified xsi:type="dcterms:W3CDTF">2019-03-07T14:07:11Z</dcterms:modified>
</cp:coreProperties>
</file>